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74" r:id="rId1"/>
  </p:sldMasterIdLst>
  <p:notesMasterIdLst>
    <p:notesMasterId r:id="rId10"/>
  </p:notesMasterIdLst>
  <p:sldIdLst>
    <p:sldId id="256" r:id="rId2"/>
    <p:sldId id="257" r:id="rId3"/>
    <p:sldId id="259" r:id="rId4"/>
    <p:sldId id="261" r:id="rId5"/>
    <p:sldId id="267" r:id="rId6"/>
    <p:sldId id="268" r:id="rId7"/>
    <p:sldId id="266" r:id="rId8"/>
    <p:sldId id="265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8" autoAdjust="0"/>
    <p:restoredTop sz="94586" autoAdjust="0"/>
  </p:normalViewPr>
  <p:slideViewPr>
    <p:cSldViewPr snapToGrid="0" snapToObjects="1">
      <p:cViewPr varScale="1">
        <p:scale>
          <a:sx n="102" d="100"/>
          <a:sy n="102" d="100"/>
        </p:scale>
        <p:origin x="1368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69" d="100"/>
          <a:sy n="69" d="100"/>
        </p:scale>
        <p:origin x="-2312" y="-12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eg>
</file>

<file path=ppt/media/image2.tiff>
</file>

<file path=ppt/media/image3.gif>
</file>

<file path=ppt/media/image4.tiff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CAC336-1866-EE46-9F99-D7284E6D2BED}" type="datetimeFigureOut">
              <a:rPr lang="en-US" smtClean="0"/>
              <a:t>2/15/17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D1C754-842E-D748-AA86-95B9483DC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1975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D1C754-842E-D748-AA86-95B9483DCA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472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7"/>
          <p:cNvSpPr>
            <a:spLocks noChangeAspect="1" noEditPoints="1"/>
          </p:cNvSpPr>
          <p:nvPr/>
        </p:nvSpPr>
        <p:spPr bwMode="auto">
          <a:xfrm>
            <a:off x="838200" y="1762090"/>
            <a:ext cx="2521776" cy="5095912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43323" y="3721473"/>
            <a:ext cx="5120640" cy="1581150"/>
          </a:xfrm>
        </p:spPr>
        <p:txBody>
          <a:bodyPr>
            <a:normAutofit/>
          </a:bodyPr>
          <a:lstStyle>
            <a:lvl1pPr marL="0" indent="0" algn="l">
              <a:buNone/>
              <a:defRPr sz="2400" b="0" i="0" cap="none" spc="12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ACDB3CC-F982-40F9-8DD6-BCC9AFBF44BD}" type="datetime1">
              <a:rPr lang="en-US" smtClean="0"/>
              <a:pPr/>
              <a:t>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91475" y="6429375"/>
            <a:ext cx="876300" cy="292100"/>
          </a:xfrm>
        </p:spPr>
        <p:txBody>
          <a:bodyPr/>
          <a:lstStyle/>
          <a:p>
            <a:fld id="{AC5B1FEA-406A-7749-A5C3-DDCB5F67A4C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reeform 7"/>
          <p:cNvSpPr>
            <a:spLocks noChangeAspect="1" noEditPoints="1"/>
          </p:cNvSpPr>
          <p:nvPr/>
        </p:nvSpPr>
        <p:spPr bwMode="auto">
          <a:xfrm>
            <a:off x="838200" y="1762090"/>
            <a:ext cx="2521776" cy="5095912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3739896" y="1417320"/>
            <a:ext cx="5120640" cy="2304288"/>
          </a:xfrm>
        </p:spPr>
        <p:txBody>
          <a:bodyPr>
            <a:normAutofit/>
          </a:bodyPr>
          <a:lstStyle>
            <a:lvl1pPr>
              <a:defRPr sz="40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Freeform 7"/>
          <p:cNvSpPr>
            <a:spLocks noChangeAspect="1" noEditPoints="1"/>
          </p:cNvSpPr>
          <p:nvPr/>
        </p:nvSpPr>
        <p:spPr bwMode="auto">
          <a:xfrm>
            <a:off x="838200" y="1762090"/>
            <a:ext cx="2521776" cy="5095912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0292D-1797-49A5-8D2D-8D50C72EF3CC}" type="datetimeFigureOut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0292D-1797-49A5-8D2D-8D50C72EF3CC}" type="datetimeFigureOut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>
            <a:spLocks noChangeAspect="1" noEditPoints="1"/>
          </p:cNvSpPr>
          <p:nvPr/>
        </p:nvSpPr>
        <p:spPr bwMode="auto">
          <a:xfrm>
            <a:off x="5489634" y="0"/>
            <a:ext cx="3393768" cy="6858000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0292D-1797-49A5-8D2D-8D50C72EF3CC}" type="datetimeFigureOut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Title Placeholder 1"/>
          <p:cNvSpPr>
            <a:spLocks noGrp="1"/>
          </p:cNvSpPr>
          <p:nvPr>
            <p:ph type="title"/>
          </p:nvPr>
        </p:nvSpPr>
        <p:spPr>
          <a:xfrm>
            <a:off x="276225" y="228600"/>
            <a:ext cx="8591550" cy="106680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1" name="Content Placeholder 30"/>
          <p:cNvSpPr>
            <a:spLocks noGrp="1"/>
          </p:cNvSpPr>
          <p:nvPr>
            <p:ph sz="quarter" idx="13"/>
          </p:nvPr>
        </p:nvSpPr>
        <p:spPr>
          <a:xfrm>
            <a:off x="274320" y="1298448"/>
            <a:ext cx="8595360" cy="4937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4DDAE5B-B07C-441A-8026-C23A427A74DC}" type="datetime1">
              <a:rPr lang="en-US" smtClean="0"/>
              <a:pPr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B1FEA-406A-7749-A5C3-DDCB5F67A4C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3743324" y="1400174"/>
            <a:ext cx="5120640" cy="1476375"/>
          </a:xfrm>
        </p:spPr>
        <p:txBody>
          <a:bodyPr anchor="b" anchorCtr="0">
            <a:normAutofit/>
          </a:bodyPr>
          <a:lstStyle>
            <a:lvl1pPr marL="0" indent="0" algn="l">
              <a:buNone/>
              <a:defRPr sz="2400" b="0" i="0" cap="none" spc="12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" name="Freeform 7"/>
          <p:cNvSpPr>
            <a:spLocks noChangeAspect="1" noEditPoints="1"/>
          </p:cNvSpPr>
          <p:nvPr/>
        </p:nvSpPr>
        <p:spPr bwMode="auto">
          <a:xfrm>
            <a:off x="34289" y="136641"/>
            <a:ext cx="3326149" cy="6721359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733800" y="2895599"/>
            <a:ext cx="5129543" cy="2667001"/>
          </a:xfrm>
        </p:spPr>
        <p:txBody>
          <a:bodyPr anchor="t">
            <a:normAutofit/>
          </a:bodyPr>
          <a:lstStyle>
            <a:lvl1pPr>
              <a:defRPr kumimoji="0" lang="en-US" sz="40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0292D-1797-49A5-8D2D-8D50C72EF3CC}" type="datetimeFigureOut">
              <a:rPr lang="en-US" smtClean="0"/>
              <a:t>2/15/17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276225" y="1298448"/>
            <a:ext cx="4251960" cy="493776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Content Placeholder 11"/>
          <p:cNvSpPr>
            <a:spLocks noGrp="1"/>
          </p:cNvSpPr>
          <p:nvPr>
            <p:ph sz="quarter" idx="14"/>
          </p:nvPr>
        </p:nvSpPr>
        <p:spPr>
          <a:xfrm>
            <a:off x="4615815" y="1298448"/>
            <a:ext cx="4251960" cy="493776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0292D-1797-49A5-8D2D-8D50C72EF3CC}" type="datetimeFigureOut">
              <a:rPr lang="en-US" smtClean="0"/>
              <a:t>2/15/17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Content Placeholder 11"/>
          <p:cNvSpPr>
            <a:spLocks noGrp="1"/>
          </p:cNvSpPr>
          <p:nvPr>
            <p:ph sz="quarter" idx="13"/>
          </p:nvPr>
        </p:nvSpPr>
        <p:spPr>
          <a:xfrm>
            <a:off x="276225" y="1810512"/>
            <a:ext cx="4251960" cy="442569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Content Placeholder 11"/>
          <p:cNvSpPr>
            <a:spLocks noGrp="1"/>
          </p:cNvSpPr>
          <p:nvPr>
            <p:ph sz="quarter" idx="14"/>
          </p:nvPr>
        </p:nvSpPr>
        <p:spPr>
          <a:xfrm>
            <a:off x="4615815" y="1810512"/>
            <a:ext cx="4251960" cy="442569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/>
          </p:nvPr>
        </p:nvSpPr>
        <p:spPr>
          <a:xfrm>
            <a:off x="276225" y="1298448"/>
            <a:ext cx="4248150" cy="509587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5"/>
          </p:nvPr>
        </p:nvSpPr>
        <p:spPr>
          <a:xfrm>
            <a:off x="4615815" y="1298448"/>
            <a:ext cx="4248150" cy="509587"/>
          </a:xfrm>
        </p:spPr>
        <p:txBody>
          <a:bodyPr anchor="ctr">
            <a:normAutofit/>
          </a:bodyPr>
          <a:lstStyle>
            <a:lvl1pPr marL="0" indent="0">
              <a:buNone/>
              <a:defRPr sz="20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F0292D-1797-49A5-8D2D-8D50C72EF3CC}" type="datetimeFigureOut">
              <a:rPr lang="en-US" smtClean="0"/>
              <a:t>2/15/17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0292D-1797-49A5-8D2D-8D50C72EF3CC}" type="datetimeFigureOut">
              <a:rPr lang="en-US" smtClean="0"/>
              <a:t>2/15/17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-1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A2F0292D-1797-49A5-8D2D-8D50C72EF3CC}" type="datetimeFigureOut">
              <a:rPr lang="en-US" smtClean="0"/>
              <a:t>2/15/17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2834640" cy="129844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11"/>
          <p:cNvSpPr>
            <a:spLocks noGrp="1"/>
          </p:cNvSpPr>
          <p:nvPr>
            <p:ph sz="quarter" idx="14"/>
          </p:nvPr>
        </p:nvSpPr>
        <p:spPr>
          <a:xfrm>
            <a:off x="3775935" y="533400"/>
            <a:ext cx="5063266" cy="570280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276224" y="1539240"/>
            <a:ext cx="2834640" cy="4709160"/>
          </a:xfrm>
        </p:spPr>
        <p:txBody>
          <a:bodyPr>
            <a:normAutofit/>
          </a:bodyPr>
          <a:lstStyle>
            <a:lvl1pPr marL="0" indent="0">
              <a:buNone/>
              <a:defRPr lang="en-US" sz="1600" b="0" i="0" kern="1200" cap="none" spc="30" baseline="0" dirty="0" smtClean="0">
                <a:solidFill>
                  <a:schemeClr val="bg2"/>
                </a:solidFill>
                <a:latin typeface="+mn-lt"/>
                <a:ea typeface="+mn-ea"/>
                <a:cs typeface="Tahoma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-1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409950" y="0"/>
            <a:ext cx="5734050" cy="6858000"/>
          </a:xfrm>
        </p:spPr>
        <p:txBody>
          <a:bodyPr anchor="ctr" anchorCtr="0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A2F0292D-1797-49A5-8D2D-8D50C72EF3CC}" type="datetimeFigureOut">
              <a:rPr lang="en-US" smtClean="0"/>
              <a:t>2/15/17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Title Placeholder 1"/>
          <p:cNvSpPr>
            <a:spLocks noGrp="1"/>
          </p:cNvSpPr>
          <p:nvPr>
            <p:ph type="title"/>
          </p:nvPr>
        </p:nvSpPr>
        <p:spPr>
          <a:xfrm>
            <a:off x="276224" y="228600"/>
            <a:ext cx="2834640" cy="129539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274320" y="1536192"/>
            <a:ext cx="2834640" cy="4712208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171450" indent="1588">
              <a:buNone/>
              <a:defRPr>
                <a:solidFill>
                  <a:schemeClr val="bg2"/>
                </a:solidFill>
              </a:defRPr>
            </a:lvl2pPr>
            <a:lvl3pPr marL="344488" indent="6350">
              <a:buNone/>
              <a:defRPr>
                <a:solidFill>
                  <a:schemeClr val="bg2"/>
                </a:solidFill>
              </a:defRPr>
            </a:lvl3pPr>
            <a:lvl4pPr marL="515938" indent="3175">
              <a:buNone/>
              <a:defRPr>
                <a:solidFill>
                  <a:schemeClr val="bg2"/>
                </a:solidFill>
              </a:defRPr>
            </a:lvl4pPr>
            <a:lvl5pPr marL="688975" indent="-1588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225" y="1295400"/>
            <a:ext cx="8591550" cy="49339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6225" y="6429375"/>
            <a:ext cx="2133600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50" b="1">
                <a:solidFill>
                  <a:schemeClr val="tx2"/>
                </a:solidFill>
              </a:defRPr>
            </a:lvl1pPr>
          </a:lstStyle>
          <a:p>
            <a:fld id="{A2F0292D-1797-49A5-8D2D-8D50C72EF3CC}" type="datetimeFigureOut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743324" y="6429375"/>
            <a:ext cx="4086225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50" b="1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91475" y="6429375"/>
            <a:ext cx="876300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600" b="1">
                <a:solidFill>
                  <a:schemeClr val="tx2"/>
                </a:solidFill>
              </a:defRPr>
            </a:lvl1pPr>
          </a:lstStyle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75" r:id="rId1"/>
    <p:sldLayoutId id="2147484276" r:id="rId2"/>
    <p:sldLayoutId id="2147484277" r:id="rId3"/>
    <p:sldLayoutId id="2147484278" r:id="rId4"/>
    <p:sldLayoutId id="2147484279" r:id="rId5"/>
    <p:sldLayoutId id="2147484280" r:id="rId6"/>
    <p:sldLayoutId id="2147484281" r:id="rId7"/>
    <p:sldLayoutId id="2147484282" r:id="rId8"/>
    <p:sldLayoutId id="2147484283" r:id="rId9"/>
    <p:sldLayoutId id="2147484284" r:id="rId10"/>
    <p:sldLayoutId id="2147484285" r:id="rId11"/>
  </p:sldLayoutIdLst>
  <p:txStyles>
    <p:titleStyle>
      <a:lvl1pPr algn="l" defTabSz="914400" rtl="0" eaLnBrk="1" latinLnBrk="0" hangingPunct="1">
        <a:spcBef>
          <a:spcPts val="400"/>
        </a:spcBef>
        <a:buNone/>
        <a:defRPr sz="3600" b="0" kern="1200" cap="none" spc="0" baseline="0">
          <a:solidFill>
            <a:schemeClr val="tx2"/>
          </a:solidFill>
          <a:latin typeface="+mj-lt"/>
          <a:ea typeface="+mj-ea"/>
          <a:cs typeface="Tunga" pitchFamily="2"/>
        </a:defRPr>
      </a:lvl1pPr>
    </p:titleStyle>
    <p:bodyStyle>
      <a:lvl1pPr marL="171450" indent="-173736" algn="l" defTabSz="914400" rtl="0" eaLnBrk="1" latinLnBrk="0" hangingPunct="1">
        <a:spcBef>
          <a:spcPts val="600"/>
        </a:spcBef>
        <a:spcAft>
          <a:spcPts val="0"/>
        </a:spcAft>
        <a:buClr>
          <a:schemeClr val="accent1"/>
        </a:buClr>
        <a:buFont typeface="Arial" pitchFamily="34" charset="0"/>
        <a:buChar char="•"/>
        <a:defRPr sz="2200" b="0" i="0" kern="1200" cap="none" spc="30" baseline="0">
          <a:solidFill>
            <a:schemeClr val="tx2"/>
          </a:solidFill>
          <a:latin typeface="+mn-lt"/>
          <a:ea typeface="+mn-ea"/>
          <a:cs typeface="Tahoma" pitchFamily="34" charset="0"/>
        </a:defRPr>
      </a:lvl1pPr>
      <a:lvl2pPr marL="34448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Tahoma" pitchFamily="34" charset="0"/>
        </a:defRPr>
      </a:lvl2pPr>
      <a:lvl3pPr marL="51593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Tahoma" pitchFamily="34" charset="0"/>
        </a:defRPr>
      </a:lvl3pPr>
      <a:lvl4pPr marL="688975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Tahoma" pitchFamily="34" charset="0"/>
        </a:defRPr>
      </a:lvl4pPr>
      <a:lvl5pPr marL="860425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 baseline="0">
          <a:solidFill>
            <a:schemeClr val="tx2"/>
          </a:solidFill>
          <a:latin typeface="+mn-lt"/>
          <a:ea typeface="+mn-ea"/>
          <a:cs typeface="Tahoma" pitchFamily="34" charset="0"/>
        </a:defRPr>
      </a:lvl5pPr>
      <a:lvl6pPr marL="1051560" indent="-173736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234440" indent="-173736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417320" indent="-173736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1600200" indent="-173736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Personal Assistant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Intelligence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841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v"/>
            </a:pPr>
            <a:r>
              <a:rPr lang="en-US" dirty="0"/>
              <a:t>C</a:t>
            </a:r>
            <a:r>
              <a:rPr lang="en-US" dirty="0" smtClean="0"/>
              <a:t>omputer to understand human intelligence.</a:t>
            </a:r>
          </a:p>
          <a:p>
            <a:pPr>
              <a:buFont typeface="Wingdings" charset="2"/>
              <a:buChar char="v"/>
            </a:pPr>
            <a:r>
              <a:rPr lang="en-US" dirty="0"/>
              <a:t> </a:t>
            </a:r>
            <a:r>
              <a:rPr lang="en-US" dirty="0" smtClean="0"/>
              <a:t>Founded field of AI research as an academic discipline in 1956.</a:t>
            </a:r>
          </a:p>
          <a:p>
            <a:pPr>
              <a:buFont typeface="Wingdings" charset="2"/>
              <a:buChar char="v"/>
            </a:pPr>
            <a:r>
              <a:rPr lang="en-US" dirty="0" smtClean="0"/>
              <a:t>Today’s </a:t>
            </a:r>
            <a:r>
              <a:rPr lang="en-US" dirty="0"/>
              <a:t>virtual personal assistance are </a:t>
            </a:r>
            <a:endParaRPr lang="en-US" dirty="0" smtClean="0"/>
          </a:p>
          <a:p>
            <a:pPr lvl="1">
              <a:buFont typeface="Wingdings" charset="2"/>
              <a:buChar char="v"/>
            </a:pPr>
            <a:r>
              <a:rPr lang="en-US" dirty="0" smtClean="0"/>
              <a:t>Siri - iPhone</a:t>
            </a:r>
          </a:p>
          <a:p>
            <a:pPr lvl="1">
              <a:buFont typeface="Wingdings" charset="2"/>
              <a:buChar char="v"/>
            </a:pPr>
            <a:r>
              <a:rPr lang="en-US" dirty="0" smtClean="0"/>
              <a:t>Google Now - Google </a:t>
            </a:r>
          </a:p>
          <a:p>
            <a:pPr lvl="1">
              <a:buFont typeface="Wingdings" charset="2"/>
              <a:buChar char="v"/>
            </a:pPr>
            <a:r>
              <a:rPr lang="en-US" dirty="0" smtClean="0"/>
              <a:t>Cortana- Microsoft</a:t>
            </a:r>
          </a:p>
          <a:p>
            <a:pPr lvl="1">
              <a:buFont typeface="Wingdings" charset="2"/>
              <a:buChar char="v"/>
            </a:pPr>
            <a:r>
              <a:rPr lang="en-US" dirty="0" smtClean="0"/>
              <a:t>Alexa </a:t>
            </a:r>
            <a:r>
              <a:rPr lang="mr-IN" dirty="0" smtClean="0"/>
              <a:t>–</a:t>
            </a:r>
            <a:r>
              <a:rPr lang="en-US" dirty="0" smtClean="0"/>
              <a:t> Amazon </a:t>
            </a:r>
          </a:p>
          <a:p>
            <a:pPr lvl="1">
              <a:buFont typeface="Wingdings" charset="2"/>
              <a:buChar char="v"/>
            </a:pPr>
            <a:r>
              <a:rPr lang="en-US" dirty="0" smtClean="0"/>
              <a:t>Jarvis </a:t>
            </a:r>
            <a:r>
              <a:rPr lang="mr-IN" dirty="0" smtClean="0"/>
              <a:t>–</a:t>
            </a:r>
            <a:r>
              <a:rPr lang="en-US" dirty="0" smtClean="0"/>
              <a:t> Mark Zuckerberg </a:t>
            </a:r>
            <a:endParaRPr lang="en-US" dirty="0"/>
          </a:p>
          <a:p>
            <a:pPr>
              <a:buFont typeface="Wingdings" charset="2"/>
              <a:buChar char="v"/>
            </a:pPr>
            <a:endParaRPr lang="en-US" dirty="0"/>
          </a:p>
          <a:p>
            <a:endParaRPr lang="en-US" dirty="0"/>
          </a:p>
          <a:p>
            <a:pPr>
              <a:buFont typeface="Wingdings" charset="2"/>
              <a:buChar char="v"/>
            </a:pPr>
            <a:endParaRPr lang="en-US" dirty="0" smtClean="0"/>
          </a:p>
          <a:p>
            <a:pPr>
              <a:buFont typeface="Wingdings" charset="2"/>
              <a:buChar char="v"/>
            </a:pPr>
            <a:endParaRPr lang="en-US" dirty="0" smtClean="0"/>
          </a:p>
          <a:p>
            <a:pPr>
              <a:buFont typeface="Wingdings" charset="2"/>
              <a:buChar char="v"/>
            </a:pPr>
            <a:endParaRPr lang="en-US" dirty="0" smtClean="0"/>
          </a:p>
          <a:p>
            <a:pPr>
              <a:buFont typeface="Wingdings" charset="2"/>
              <a:buChar char="v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137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of AI: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charset="2"/>
              <a:buChar char="v"/>
            </a:pPr>
            <a:r>
              <a:rPr lang="en-US" dirty="0" smtClean="0"/>
              <a:t> </a:t>
            </a:r>
            <a:r>
              <a:rPr lang="en-US" dirty="0"/>
              <a:t>V</a:t>
            </a:r>
            <a:r>
              <a:rPr lang="en-US" dirty="0" smtClean="0"/>
              <a:t>oice interface to make quotidian task easier.</a:t>
            </a:r>
          </a:p>
          <a:p>
            <a:pPr marL="342900" indent="-342900">
              <a:buFont typeface="Wingdings" charset="2"/>
              <a:buChar char="v"/>
            </a:pPr>
            <a:r>
              <a:rPr lang="en-US" dirty="0" smtClean="0"/>
              <a:t>Siri, Cortana and Goggle Now that are being used for weather forecast and more complex task like managing calendar or answering your queries.</a:t>
            </a:r>
          </a:p>
          <a:p>
            <a:pPr marL="342900" indent="-342900">
              <a:buFont typeface="Wingdings" charset="2"/>
              <a:buChar char="v"/>
            </a:pPr>
            <a:r>
              <a:rPr lang="en-US" dirty="0" smtClean="0"/>
              <a:t>Mark Zuckerberg presents </a:t>
            </a:r>
            <a:r>
              <a:rPr lang="en-US" dirty="0"/>
              <a:t>a simple AI called “Jarvis</a:t>
            </a:r>
            <a:r>
              <a:rPr lang="en-US" dirty="0" smtClean="0"/>
              <a:t>” that </a:t>
            </a:r>
            <a:r>
              <a:rPr lang="en-US" dirty="0"/>
              <a:t>provide calendar briefings, entertain </a:t>
            </a:r>
            <a:r>
              <a:rPr lang="en-US" dirty="0" smtClean="0"/>
              <a:t>her daughter </a:t>
            </a:r>
            <a:r>
              <a:rPr lang="en-US" dirty="0"/>
              <a:t>Max in Mandarin, identify and let people into his home, control the lights and play music</a:t>
            </a:r>
            <a:r>
              <a:rPr lang="en-US" dirty="0" smtClean="0"/>
              <a:t>.</a:t>
            </a:r>
          </a:p>
          <a:p>
            <a:pPr marL="342900" indent="-342900">
              <a:buFont typeface="Wingdings" charset="2"/>
              <a:buChar char="v"/>
            </a:pPr>
            <a:r>
              <a:rPr lang="en-US" dirty="0" smtClean="0"/>
              <a:t>AI as </a:t>
            </a:r>
            <a:r>
              <a:rPr lang="en-US" dirty="0"/>
              <a:t>personal assistants are re-allocating all of those hours of wasted productivity doing email back-and-forth back to deep </a:t>
            </a:r>
            <a:r>
              <a:rPr lang="en-US" dirty="0" smtClean="0"/>
              <a:t>work, </a:t>
            </a:r>
            <a:r>
              <a:rPr lang="en-US" dirty="0"/>
              <a:t>booking travel, managing your receipts, and repetitive sales tasks are among the plethora of chores we must do </a:t>
            </a:r>
            <a:r>
              <a:rPr lang="en-US" dirty="0" smtClean="0"/>
              <a:t>everyday</a:t>
            </a:r>
            <a:r>
              <a:rPr lang="en-US" dirty="0"/>
              <a:t>.</a:t>
            </a:r>
            <a:endParaRPr lang="en-US" dirty="0" smtClean="0"/>
          </a:p>
          <a:p>
            <a:pPr marL="342900" indent="-342900">
              <a:buFont typeface="Wingdings" charset="2"/>
              <a:buChar char="v"/>
            </a:pPr>
            <a:endParaRPr lang="en-US" dirty="0" smtClean="0"/>
          </a:p>
          <a:p>
            <a:pPr marL="342900" indent="-342900">
              <a:buFont typeface="Wingdings" charset="2"/>
              <a:buChar char="v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521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communicates 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v"/>
            </a:pPr>
            <a:endParaRPr lang="en-US" dirty="0"/>
          </a:p>
          <a:p>
            <a:pPr algn="just"/>
            <a:endParaRPr lang="en-US" dirty="0" smtClean="0"/>
          </a:p>
          <a:p>
            <a:pPr algn="just">
              <a:buFont typeface="Wingdings" charset="2"/>
              <a:buChar char="v"/>
            </a:pPr>
            <a:r>
              <a:rPr lang="en-US" dirty="0" smtClean="0"/>
              <a:t>All AI has it’s own Algorithms set inside of It</a:t>
            </a:r>
          </a:p>
          <a:p>
            <a:pPr lvl="1" algn="just">
              <a:buFont typeface="Wingdings" charset="2"/>
              <a:buChar char="v"/>
            </a:pPr>
            <a:r>
              <a:rPr lang="en-US" dirty="0" smtClean="0"/>
              <a:t>Siri </a:t>
            </a:r>
            <a:r>
              <a:rPr lang="mr-IN" dirty="0" smtClean="0"/>
              <a:t>–</a:t>
            </a:r>
            <a:r>
              <a:rPr lang="en-US" dirty="0" smtClean="0"/>
              <a:t> DSP(digital signal processing) </a:t>
            </a:r>
            <a:r>
              <a:rPr lang="mr-IN" dirty="0" smtClean="0"/>
              <a:t>–</a:t>
            </a:r>
            <a:r>
              <a:rPr lang="en-US" dirty="0" smtClean="0"/>
              <a:t>DTW(Dynamic time Rapping)</a:t>
            </a:r>
          </a:p>
          <a:p>
            <a:pPr lvl="1" algn="just">
              <a:buFont typeface="Wingdings" charset="2"/>
              <a:buChar char="v"/>
            </a:pPr>
            <a:r>
              <a:rPr lang="en-US" dirty="0" smtClean="0"/>
              <a:t>Alexa </a:t>
            </a:r>
            <a:r>
              <a:rPr lang="mr-IN" dirty="0" smtClean="0"/>
              <a:t>–</a:t>
            </a:r>
            <a:r>
              <a:rPr lang="en-US" dirty="0" smtClean="0"/>
              <a:t> NLP (Natural Language  Processing)</a:t>
            </a:r>
          </a:p>
          <a:p>
            <a:pPr lvl="1" algn="just">
              <a:buFont typeface="Wingdings" charset="2"/>
              <a:buChar char="v"/>
            </a:pPr>
            <a:endParaRPr lang="en-US" dirty="0" smtClean="0"/>
          </a:p>
          <a:p>
            <a:pPr algn="just">
              <a:buFont typeface="Wingdings" charset="2"/>
              <a:buChar char="v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87633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017" y="270372"/>
            <a:ext cx="8591550" cy="1066801"/>
          </a:xfrm>
        </p:spPr>
        <p:txBody>
          <a:bodyPr/>
          <a:lstStyle/>
          <a:p>
            <a:r>
              <a:rPr lang="en-US" dirty="0" smtClean="0"/>
              <a:t>What is DSP?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4271375" y="1337173"/>
            <a:ext cx="3858018" cy="13294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3463" y="3036080"/>
            <a:ext cx="735970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</a:t>
            </a:r>
            <a:r>
              <a:rPr lang="en-US" dirty="0" smtClean="0"/>
              <a:t>DSP(Digital Signal process): contains</a:t>
            </a:r>
          </a:p>
          <a:p>
            <a:r>
              <a:rPr lang="en-US" b="1" dirty="0" smtClean="0"/>
              <a:t>Program </a:t>
            </a:r>
            <a:r>
              <a:rPr lang="en-US" b="1" dirty="0"/>
              <a:t>Memory</a:t>
            </a:r>
            <a:r>
              <a:rPr lang="en-US" dirty="0"/>
              <a:t>: Stores the programs the DSP will use to process data</a:t>
            </a:r>
          </a:p>
          <a:p>
            <a:r>
              <a:rPr lang="en-US" b="1" dirty="0"/>
              <a:t>Data Memory:</a:t>
            </a:r>
            <a:r>
              <a:rPr lang="en-US" dirty="0"/>
              <a:t> Stores the information to be processed</a:t>
            </a:r>
          </a:p>
          <a:p>
            <a:r>
              <a:rPr lang="en-US" b="1" dirty="0"/>
              <a:t>Compute Engine:</a:t>
            </a:r>
            <a:r>
              <a:rPr lang="en-US" dirty="0"/>
              <a:t> Performs the math processing, accessing the </a:t>
            </a:r>
            <a:r>
              <a:rPr lang="en-US" dirty="0" smtClean="0"/>
              <a:t>program</a:t>
            </a:r>
          </a:p>
          <a:p>
            <a:r>
              <a:rPr lang="en-US" dirty="0" smtClean="0"/>
              <a:t> </a:t>
            </a:r>
            <a:r>
              <a:rPr lang="en-US" dirty="0"/>
              <a:t>from the Program Memory and the data from the Data Memory</a:t>
            </a:r>
          </a:p>
          <a:p>
            <a:r>
              <a:rPr lang="en-US" b="1" dirty="0"/>
              <a:t>Input/Output:</a:t>
            </a:r>
            <a:r>
              <a:rPr lang="en-US" dirty="0"/>
              <a:t> Serves a range of functions to connect to the outside world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63" y="4705422"/>
            <a:ext cx="7202466" cy="16452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6301" y="15156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28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Natural Language Processing(NLP)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526093" y="2860522"/>
            <a:ext cx="5937337" cy="34901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149" y="1295401"/>
            <a:ext cx="2641626" cy="3013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740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and Result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Wingdings" charset="2"/>
              <a:buChar char="v"/>
            </a:pPr>
            <a:endParaRPr lang="en-US" dirty="0" smtClean="0"/>
          </a:p>
          <a:p>
            <a:pPr marL="342900" indent="-342900">
              <a:buFont typeface="Wingdings" charset="2"/>
              <a:buChar char="v"/>
            </a:pPr>
            <a:endParaRPr lang="en-US" dirty="0" smtClean="0"/>
          </a:p>
          <a:p>
            <a:pPr marL="342900" indent="-342900">
              <a:buFont typeface="Wingdings" charset="2"/>
              <a:buChar char="v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19" y="1505856"/>
            <a:ext cx="8431269" cy="4522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022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>
              <a:buFont typeface="Wingdings" charset="2"/>
              <a:buChar char="v"/>
            </a:pPr>
            <a:r>
              <a:rPr lang="en-US" dirty="0" smtClean="0"/>
              <a:t>The problem with AI is it seems like magic!</a:t>
            </a:r>
          </a:p>
          <a:p>
            <a:pPr>
              <a:buFont typeface="Wingdings" charset="2"/>
              <a:buChar char="v"/>
            </a:pPr>
            <a:r>
              <a:rPr lang="en-US" dirty="0" smtClean="0"/>
              <a:t>Some people say strong AI is possible other denies it</a:t>
            </a:r>
          </a:p>
          <a:p>
            <a:pPr>
              <a:buFont typeface="Wingdings" charset="2"/>
              <a:buChar char="v"/>
            </a:pPr>
            <a:r>
              <a:rPr lang="en-US" dirty="0" smtClean="0"/>
              <a:t>AI is central theme in many fictional fantasy films and book genres</a:t>
            </a:r>
          </a:p>
          <a:p>
            <a:pPr>
              <a:buFont typeface="Wingdings" charset="2"/>
              <a:buChar char="v"/>
            </a:pPr>
            <a:r>
              <a:rPr lang="en-US" dirty="0" smtClean="0"/>
              <a:t>“Every </a:t>
            </a:r>
            <a:r>
              <a:rPr lang="en-US" dirty="0"/>
              <a:t>aspect of our lives will be transformed. In short, success in creating AI could be the biggest event in the history of our </a:t>
            </a:r>
            <a:r>
              <a:rPr lang="en-US" dirty="0" smtClean="0"/>
              <a:t>civilization.”</a:t>
            </a:r>
            <a:r>
              <a:rPr lang="en-US" dirty="0"/>
              <a:t>	</a:t>
            </a:r>
            <a:r>
              <a:rPr lang="en-US" dirty="0" smtClean="0"/>
              <a:t>				</a:t>
            </a:r>
            <a:r>
              <a:rPr lang="en-US" dirty="0" smtClean="0"/>
              <a:t>- </a:t>
            </a:r>
            <a:r>
              <a:rPr lang="en-US" dirty="0"/>
              <a:t>Stephen </a:t>
            </a:r>
            <a:r>
              <a:rPr lang="en-US" dirty="0" smtClean="0"/>
              <a:t>Hawking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406" y="3974090"/>
            <a:ext cx="4403421" cy="2262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5386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h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OHO">
      <a:majorFont>
        <a:latin typeface="Candara"/>
        <a:ea typeface=""/>
        <a:cs typeface=""/>
        <a:font script="Jpan" typeface="ＭＳ Ｐゴシック"/>
        <a:font script="Hang" typeface="HY견명조"/>
        <a:font script="Hans" typeface="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Ｐゴシック"/>
        <a:font script="Hang" typeface="HY견명조"/>
        <a:font script="Hans" typeface="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HO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7000"/>
                <a:satMod val="150000"/>
              </a:schemeClr>
            </a:gs>
            <a:gs pos="30000">
              <a:schemeClr val="phClr">
                <a:shade val="94000"/>
                <a:satMod val="130000"/>
              </a:schemeClr>
            </a:gs>
            <a:gs pos="45000">
              <a:schemeClr val="phClr">
                <a:shade val="100000"/>
                <a:satMod val="120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4000"/>
                <a:satMod val="130000"/>
              </a:schemeClr>
            </a:gs>
            <a:gs pos="100000">
              <a:schemeClr val="phClr">
                <a:shade val="67000"/>
                <a:satMod val="150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2700000" algn="br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38100" dir="2700000" algn="br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38100" dir="2700000" algn="b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700000"/>
            </a:lightRig>
          </a:scene3d>
          <a:sp3d contourW="19050">
            <a:bevelT w="31750" h="38100"/>
            <a:contourClr>
              <a:schemeClr val="phClr">
                <a:shade val="15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4000"/>
                <a:satMod val="210000"/>
              </a:schemeClr>
            </a:gs>
            <a:gs pos="40000">
              <a:schemeClr val="phClr">
                <a:tint val="72000"/>
                <a:shade val="99000"/>
                <a:satMod val="200000"/>
              </a:schemeClr>
            </a:gs>
            <a:gs pos="100000">
              <a:schemeClr val="phClr">
                <a:tint val="100000"/>
                <a:shade val="30000"/>
                <a:alpha val="100000"/>
                <a:satMod val="175000"/>
                <a:lumMod val="100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86000"/>
                <a:alpha val="90000"/>
              </a:schemeClr>
              <a:schemeClr val="phClr">
                <a:shade val="49000"/>
                <a:sat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SOHO.thmx</Template>
  <TotalTime>2682</TotalTime>
  <Words>293</Words>
  <Application>Microsoft Macintosh PowerPoint</Application>
  <PresentationFormat>On-screen Show (4:3)</PresentationFormat>
  <Paragraphs>42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Calibri</vt:lpstr>
      <vt:lpstr>Candara</vt:lpstr>
      <vt:lpstr>Tahoma</vt:lpstr>
      <vt:lpstr>Tunga</vt:lpstr>
      <vt:lpstr>Wingdings</vt:lpstr>
      <vt:lpstr>Arial</vt:lpstr>
      <vt:lpstr>Soho</vt:lpstr>
      <vt:lpstr>Artificial Intelligence</vt:lpstr>
      <vt:lpstr>Introduction:</vt:lpstr>
      <vt:lpstr>Use of AI:</vt:lpstr>
      <vt:lpstr>How communicates AI</vt:lpstr>
      <vt:lpstr>What is DSP?</vt:lpstr>
      <vt:lpstr>Natural Language Processing(NLP)</vt:lpstr>
      <vt:lpstr>Data and Result</vt:lpstr>
      <vt:lpstr>Conclusion: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</dc:title>
  <dc:creator>Ram Yadav</dc:creator>
  <cp:lastModifiedBy>10843199</cp:lastModifiedBy>
  <cp:revision>35</cp:revision>
  <dcterms:created xsi:type="dcterms:W3CDTF">2017-02-05T06:50:50Z</dcterms:created>
  <dcterms:modified xsi:type="dcterms:W3CDTF">2017-02-16T06:22:51Z</dcterms:modified>
</cp:coreProperties>
</file>

<file path=docProps/thumbnail.jpeg>
</file>